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Quantico"/>
      <p:regular r:id="rId71"/>
      <p:bold r:id="rId72"/>
      <p:italic r:id="rId73"/>
      <p:boldItalic r:id="rId74"/>
    </p:embeddedFont>
    <p:embeddedFont>
      <p:font typeface="Source Code Pro"/>
      <p:regular r:id="rId75"/>
      <p:bold r:id="rId76"/>
      <p:italic r:id="rId77"/>
      <p:boldItalic r:id="rId78"/>
    </p:embeddedFont>
    <p:embeddedFont>
      <p:font typeface="Denk One"/>
      <p:regular r:id="rId79"/>
    </p:embeddedFont>
    <p:embeddedFont>
      <p:font typeface="PT Sans"/>
      <p:regular r:id="rId80"/>
      <p:bold r:id="rId81"/>
      <p:italic r:id="rId82"/>
      <p:boldItalic r:id="rId83"/>
    </p:embeddedFont>
    <p:embeddedFont>
      <p:font typeface="Fira Sans Extra Condensed"/>
      <p:regular r:id="rId84"/>
      <p:bold r:id="rId85"/>
      <p:italic r:id="rId86"/>
      <p:boldItalic r:id="rId87"/>
    </p:embeddedFont>
    <p:embeddedFont>
      <p:font typeface="Source Code Pro Medium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038909-0A64-4CAD-8298-52A21B33D520}">
  <a:tblStyle styleId="{68038909-0A64-4CAD-8298-52A21B33D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-regular.fntdata"/><Relationship Id="rId83" Type="http://schemas.openxmlformats.org/officeDocument/2006/relationships/font" Target="fonts/PTSans-boldItalic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italic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-bold.fntdata"/><Relationship Id="rId44" Type="http://schemas.openxmlformats.org/officeDocument/2006/relationships/slide" Target="slides/slide39.xml"/><Relationship Id="rId88" Type="http://schemas.openxmlformats.org/officeDocument/2006/relationships/font" Target="fonts/SourceCodeProMedium-regular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CodeProMedium-bold.fntdata"/><Relationship Id="rId80" Type="http://schemas.openxmlformats.org/officeDocument/2006/relationships/font" Target="fonts/PTSans-regular.fntdata"/><Relationship Id="rId82" Type="http://schemas.openxmlformats.org/officeDocument/2006/relationships/font" Target="fonts/PTSans-italic.fntdata"/><Relationship Id="rId81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Quantico-italic.fntdata"/><Relationship Id="rId72" Type="http://schemas.openxmlformats.org/officeDocument/2006/relationships/font" Target="fonts/Quantico-bold.fntdata"/><Relationship Id="rId31" Type="http://schemas.openxmlformats.org/officeDocument/2006/relationships/slide" Target="slides/slide26.xml"/><Relationship Id="rId75" Type="http://schemas.openxmlformats.org/officeDocument/2006/relationships/font" Target="fonts/SourceCodePro-regular.fntdata"/><Relationship Id="rId30" Type="http://schemas.openxmlformats.org/officeDocument/2006/relationships/slide" Target="slides/slide25.xml"/><Relationship Id="rId74" Type="http://schemas.openxmlformats.org/officeDocument/2006/relationships/font" Target="fonts/Quantico-boldItalic.fntdata"/><Relationship Id="rId33" Type="http://schemas.openxmlformats.org/officeDocument/2006/relationships/slide" Target="slides/slide28.xml"/><Relationship Id="rId77" Type="http://schemas.openxmlformats.org/officeDocument/2006/relationships/font" Target="fonts/SourceCodePro-italic.fntdata"/><Relationship Id="rId32" Type="http://schemas.openxmlformats.org/officeDocument/2006/relationships/slide" Target="slides/slide27.xml"/><Relationship Id="rId76" Type="http://schemas.openxmlformats.org/officeDocument/2006/relationships/font" Target="fonts/SourceCodePro-bold.fntdata"/><Relationship Id="rId35" Type="http://schemas.openxmlformats.org/officeDocument/2006/relationships/slide" Target="slides/slide30.xml"/><Relationship Id="rId79" Type="http://schemas.openxmlformats.org/officeDocument/2006/relationships/font" Target="fonts/DenkOne-regular.fntdata"/><Relationship Id="rId34" Type="http://schemas.openxmlformats.org/officeDocument/2006/relationships/slide" Target="slides/slide29.xml"/><Relationship Id="rId78" Type="http://schemas.openxmlformats.org/officeDocument/2006/relationships/font" Target="fonts/SourceCodePro-boldItalic.fntdata"/><Relationship Id="rId71" Type="http://schemas.openxmlformats.org/officeDocument/2006/relationships/font" Target="fonts/Quantic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CodeProMedium-boldItalic.fntdata"/><Relationship Id="rId90" Type="http://schemas.openxmlformats.org/officeDocument/2006/relationships/font" Target="fonts/SourceCodeProMedium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f7af258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f7af258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ab951203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ab951203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46d0a30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46d0a30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46d0a30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46d0a30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46d0a30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46d0a30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ab95120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ab95120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46d0a30d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46d0a30d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ab951203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ab951203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ab951203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ab951203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ab951203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ab951203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ab951203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ab951203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f30c3009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f30c3009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ab951203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ab951203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ab951203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2ab951203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ab951203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ab951203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ab951203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ab951203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ab951203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ab951203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ab951203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ab951203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46d0a30d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46d0a30d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ab951203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ab951203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46d0a30d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46d0a30d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ae00a15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ae00a15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ab95120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ab95120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ae00a15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ae00a15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46d0a30d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46d0a30d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lock: khóa resource với một ý nghĩa nhất định, ví dụ đang thực hiện việc gì đó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2ab951203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2ab951203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2ab951203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2ab951203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ab951203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2ab951203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2ab951203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2ab951203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ae503cd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ae503cd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ae503cd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2ae503cd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2ab951203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2ab951203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ae503cd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ae503cd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ab95120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ab95120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ab951203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ab951203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ab951203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ab951203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ab951203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ab951203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ab951203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2ab951203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2ab951203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2ab951203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2ae503cd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2ae503cd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ae503cd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2ae503cd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we can start Orchestrator to create the order (depend on implementation)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2ab951203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2ab951203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2ae503cd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2ae503cd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ae503cd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ae503cd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ab951203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ab951203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2ab951203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2ab951203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Orchestrator will know all participants but the participants themselves don’t need to know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does not need to handle others’ events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ab951203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ab951203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ab951203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ab951203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Idempotence means a logic can be repeated multiple times without changing the initial result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2ab951203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2ab951203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2ae503cd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2ae503cd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2ae503cd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2ae503cd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ab9512034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ab951203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Commutative updates:</a:t>
            </a:r>
            <a:r>
              <a:rPr lang="en"/>
              <a:t> updates that can be made in any order without changing the expected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Pessimistic view: </a:t>
            </a:r>
            <a:r>
              <a:rPr lang="en"/>
              <a:t>reorders the saga, so data updates will be placed in a retryable transaction, which, at the same time, makes saga participants to read the original data and ensure data updates in the end. → calculate the whole order info throughout the saga, update at the </a:t>
            </a:r>
            <a:r>
              <a:rPr lang="en"/>
              <a:t>end in a retryable transaction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2ab951203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2ab951203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2ab951203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2ab951203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b951203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2ab951203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d1541d37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d1541d37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2ae503cd6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2ae503cd6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2ab9512034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2ab951203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2ae503cd6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2ae503cd6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2ab951203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2ab951203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ab951203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ab951203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2ab95120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2ab95120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ab951203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ab951203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ab951203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ab951203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ab951203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ab951203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78" name="Google Shape;78;p1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3"/>
          <p:cNvSpPr txBox="1"/>
          <p:nvPr>
            <p:ph type="ctrTitle"/>
          </p:nvPr>
        </p:nvSpPr>
        <p:spPr>
          <a:xfrm>
            <a:off x="1114016" y="18797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3" type="ctrTitle"/>
          </p:nvPr>
        </p:nvSpPr>
        <p:spPr>
          <a:xfrm>
            <a:off x="1114008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5" type="ctrTitle"/>
          </p:nvPr>
        </p:nvSpPr>
        <p:spPr>
          <a:xfrm>
            <a:off x="1114107" y="3908761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965997" y="1270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8" type="ctrTitle"/>
          </p:nvPr>
        </p:nvSpPr>
        <p:spPr>
          <a:xfrm>
            <a:off x="4966007" y="1879725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3" type="ctrTitle"/>
          </p:nvPr>
        </p:nvSpPr>
        <p:spPr>
          <a:xfrm>
            <a:off x="4966007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4965997" y="2283824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4965997" y="3298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6" type="ctrTitle"/>
          </p:nvPr>
        </p:nvSpPr>
        <p:spPr>
          <a:xfrm>
            <a:off x="4966007" y="3908750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3" name="Google Shape;93;p1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96" name="Google Shape;96;p1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20000" y="1355450"/>
            <a:ext cx="34539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03" name="Google Shape;103;p1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0000" y="1357275"/>
            <a:ext cx="42096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10" name="Google Shape;110;p1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1448625"/>
            <a:ext cx="2257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0176" y="1807975"/>
            <a:ext cx="22572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2" type="title"/>
          </p:nvPr>
        </p:nvSpPr>
        <p:spPr>
          <a:xfrm>
            <a:off x="3491775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subTitle"/>
          </p:nvPr>
        </p:nvSpPr>
        <p:spPr>
          <a:xfrm>
            <a:off x="3491950" y="1807325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4" type="title"/>
          </p:nvPr>
        </p:nvSpPr>
        <p:spPr>
          <a:xfrm>
            <a:off x="6162250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16"/>
          <p:cNvSpPr txBox="1"/>
          <p:nvPr>
            <p:ph idx="5" type="subTitle"/>
          </p:nvPr>
        </p:nvSpPr>
        <p:spPr>
          <a:xfrm>
            <a:off x="6162250" y="1808000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6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22" name="Google Shape;122;p1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type="title"/>
          </p:nvPr>
        </p:nvSpPr>
        <p:spPr>
          <a:xfrm>
            <a:off x="717350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717350" y="1651849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" type="title"/>
          </p:nvPr>
        </p:nvSpPr>
        <p:spPr>
          <a:xfrm>
            <a:off x="4691091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4691095" y="1651851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4" type="title"/>
          </p:nvPr>
        </p:nvSpPr>
        <p:spPr>
          <a:xfrm>
            <a:off x="717350" y="2865407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17"/>
          <p:cNvSpPr txBox="1"/>
          <p:nvPr>
            <p:ph idx="5" type="subTitle"/>
          </p:nvPr>
        </p:nvSpPr>
        <p:spPr>
          <a:xfrm>
            <a:off x="717350" y="3220675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6" type="title"/>
          </p:nvPr>
        </p:nvSpPr>
        <p:spPr>
          <a:xfrm>
            <a:off x="4691091" y="2865413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17"/>
          <p:cNvSpPr txBox="1"/>
          <p:nvPr>
            <p:ph idx="7" type="subTitle"/>
          </p:nvPr>
        </p:nvSpPr>
        <p:spPr>
          <a:xfrm>
            <a:off x="4691095" y="3220676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8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36" name="Google Shape;136;p1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8"/>
          <p:cNvSpPr txBox="1"/>
          <p:nvPr>
            <p:ph type="title"/>
          </p:nvPr>
        </p:nvSpPr>
        <p:spPr>
          <a:xfrm>
            <a:off x="724350" y="953007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724350" y="1650487"/>
            <a:ext cx="25632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title"/>
          </p:nvPr>
        </p:nvSpPr>
        <p:spPr>
          <a:xfrm>
            <a:off x="3290800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18"/>
          <p:cNvSpPr txBox="1"/>
          <p:nvPr>
            <p:ph idx="3" type="subTitle"/>
          </p:nvPr>
        </p:nvSpPr>
        <p:spPr>
          <a:xfrm>
            <a:off x="3290800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724350" y="2741296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724350" y="3436046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6" type="title"/>
          </p:nvPr>
        </p:nvSpPr>
        <p:spPr>
          <a:xfrm>
            <a:off x="3290793" y="2741302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" name="Google Shape;145;p18"/>
          <p:cNvSpPr txBox="1"/>
          <p:nvPr>
            <p:ph idx="7" type="subTitle"/>
          </p:nvPr>
        </p:nvSpPr>
        <p:spPr>
          <a:xfrm>
            <a:off x="3290793" y="3436048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8" type="title"/>
          </p:nvPr>
        </p:nvSpPr>
        <p:spPr>
          <a:xfrm>
            <a:off x="5852375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" name="Google Shape;147;p18"/>
          <p:cNvSpPr txBox="1"/>
          <p:nvPr>
            <p:ph idx="9" type="subTitle"/>
          </p:nvPr>
        </p:nvSpPr>
        <p:spPr>
          <a:xfrm>
            <a:off x="5852377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3" type="title"/>
          </p:nvPr>
        </p:nvSpPr>
        <p:spPr>
          <a:xfrm>
            <a:off x="5852375" y="2741298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" name="Google Shape;149;p18"/>
          <p:cNvSpPr txBox="1"/>
          <p:nvPr>
            <p:ph idx="14" type="subTitle"/>
          </p:nvPr>
        </p:nvSpPr>
        <p:spPr>
          <a:xfrm>
            <a:off x="5852378" y="343604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5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54" name="Google Shape;154;p1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9"/>
          <p:cNvSpPr txBox="1"/>
          <p:nvPr>
            <p:ph hasCustomPrompt="1" type="title"/>
          </p:nvPr>
        </p:nvSpPr>
        <p:spPr>
          <a:xfrm>
            <a:off x="1252403" y="102253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1252403" y="16201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2" type="title"/>
          </p:nvPr>
        </p:nvSpPr>
        <p:spPr>
          <a:xfrm>
            <a:off x="1252403" y="2080661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3" type="subTitle"/>
          </p:nvPr>
        </p:nvSpPr>
        <p:spPr>
          <a:xfrm>
            <a:off x="1252403" y="26782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hasCustomPrompt="1" idx="4" type="title"/>
          </p:nvPr>
        </p:nvSpPr>
        <p:spPr>
          <a:xfrm>
            <a:off x="1252404" y="313878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" name="Google Shape;161;p19"/>
          <p:cNvSpPr txBox="1"/>
          <p:nvPr>
            <p:ph idx="5" type="subTitle"/>
          </p:nvPr>
        </p:nvSpPr>
        <p:spPr>
          <a:xfrm>
            <a:off x="1252404" y="3736386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2" name="Google Shape;162;p1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65" name="Google Shape;165;p2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71" name="Google Shape;171;p2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21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74" name="Google Shape;174;p21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697375" y="2291627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1"/>
          <p:cNvSpPr txBox="1"/>
          <p:nvPr/>
        </p:nvSpPr>
        <p:spPr>
          <a:xfrm>
            <a:off x="5017075" y="3285800"/>
            <a:ext cx="3294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000" u="sng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84" name="Google Shape;184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87" name="Google Shape;187;p22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91" name="Google Shape;191;p22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95" name="Google Shape;195;p2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2" name="Google Shape;22;p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38200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9" name="Google Shape;29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9" name="Google Shape;39;p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5" name="Google Shape;45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3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3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3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3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3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9pPr>
          </a:lstStyle>
          <a:p/>
        </p:txBody>
      </p:sp>
      <p:sp>
        <p:nvSpPr>
          <p:cNvPr id="49" name="Google Shape;49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2" name="Google Shape;52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5" name="Google Shape;65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trannamtrung1st/SagaSeminar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trannamtrung1st@gmail.com" TargetMode="External"/><Relationship Id="rId4" Type="http://schemas.openxmlformats.org/officeDocument/2006/relationships/hyperlink" Target="https://www.linkedin.com/in/trung-tran99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ocs.aws.amazon.com/prescriptive-guidance/latest/modernization-data-persistence/saga-pattern.html" TargetMode="External"/><Relationship Id="rId4" Type="http://schemas.openxmlformats.org/officeDocument/2006/relationships/hyperlink" Target="https://learn.microsoft.com/en-us/azure/architecture/reference-architectures/saga/saga" TargetMode="External"/><Relationship Id="rId5" Type="http://schemas.openxmlformats.org/officeDocument/2006/relationships/hyperlink" Target="https://www.ibm.com/cloud/architecture/architectures/event-driven-saga-pattern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learn.microsoft.com/en-us/azure/architecture/example-scenario/banking/patterns-and-implementations" TargetMode="External"/><Relationship Id="rId4" Type="http://schemas.openxmlformats.org/officeDocument/2006/relationships/hyperlink" Target="https://learn.microsoft.com/en-us/azure/architecture/reference-architectures/media-services/gridwich-saga-orchestratio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learn.microsoft.com/en-us/azure/architecture/example-scenario/banking/patterns-and-implementations" TargetMode="External"/><Relationship Id="rId4" Type="http://schemas.openxmlformats.org/officeDocument/2006/relationships/hyperlink" Target="https://learn.microsoft.com/en-us/azure/architecture/reference-architectures/media-services/gridwich-saga-orchestration" TargetMode="External"/><Relationship Id="rId5" Type="http://schemas.openxmlformats.org/officeDocument/2006/relationships/hyperlink" Target="https://www.baeldung.com/cs/saga-pattern-microservices" TargetMode="External"/><Relationship Id="rId6" Type="http://schemas.openxmlformats.org/officeDocument/2006/relationships/hyperlink" Target="https://medium.com/design-microservices-architecture-with-patterns/saga-pattern-for-microservices-distributed-transactions-7e95d0613345" TargetMode="External"/><Relationship Id="rId7" Type="http://schemas.openxmlformats.org/officeDocument/2006/relationships/hyperlink" Target="https://viblo.asia/p/distributed-transaction-saga-pattern-naQZRRnPZvx" TargetMode="External"/><Relationship Id="rId8" Type="http://schemas.openxmlformats.org/officeDocument/2006/relationships/hyperlink" Target="https://careers.saigontechnology.com/blog-detail/implement-a-distributed-transaction-in-microservices-software-system-using-saga-patter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Relationship Id="rId3" Type="http://schemas.openxmlformats.org/officeDocument/2006/relationships/hyperlink" Target="mailto:trannamtrung1st@gmail.com" TargetMode="External"/><Relationship Id="rId4" Type="http://schemas.openxmlformats.org/officeDocument/2006/relationships/hyperlink" Target="https://www.linkedin.com/in/trung-tran99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5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05" name="Google Shape;205;p2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4924175" y="3441525"/>
            <a:ext cx="3447300" cy="962400"/>
            <a:chOff x="4924175" y="3441525"/>
            <a:chExt cx="3447300" cy="962400"/>
          </a:xfrm>
        </p:grpSpPr>
        <p:sp>
          <p:nvSpPr>
            <p:cNvPr id="208" name="Google Shape;208;p2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6849418" y="1309976"/>
            <a:ext cx="1864833" cy="1637043"/>
            <a:chOff x="1054812" y="1029590"/>
            <a:chExt cx="3436214" cy="3912627"/>
          </a:xfrm>
        </p:grpSpPr>
        <p:sp>
          <p:nvSpPr>
            <p:cNvPr id="211" name="Google Shape;211;p25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5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5947500" y="25098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7198457" y="187360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6" name="Google Shape;216;p25"/>
          <p:cNvSpPr txBox="1"/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using Saga pattern</a:t>
            </a:r>
            <a:endParaRPr/>
          </a:p>
        </p:txBody>
      </p:sp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</a:t>
            </a:r>
            <a:r>
              <a:rPr lang="en"/>
              <a:t>Trung Tran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Usage of database-per-microservice, NoSQL databases, message brokers, file storage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-&gt; </a:t>
            </a:r>
            <a:r>
              <a:rPr lang="en" sz="1600">
                <a:solidFill>
                  <a:schemeClr val="lt2"/>
                </a:solidFill>
              </a:rPr>
              <a:t>Two-phase commit (2PC)</a:t>
            </a:r>
            <a:r>
              <a:rPr lang="en" sz="1600"/>
              <a:t> protocol does not work</a:t>
            </a:r>
            <a:endParaRPr sz="1600"/>
          </a:p>
        </p:txBody>
      </p:sp>
      <p:sp>
        <p:nvSpPr>
          <p:cNvPr id="308" name="Google Shape;308;p3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Complicated rollback operations</a:t>
            </a:r>
            <a:endParaRPr sz="1600"/>
          </a:p>
        </p:txBody>
      </p:sp>
      <p:sp>
        <p:nvSpPr>
          <p:cNvPr id="315" name="Google Shape;315;p3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75" y="2380125"/>
            <a:ext cx="3188925" cy="16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929" y="2383445"/>
            <a:ext cx="4598400" cy="2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Atomicity, consistency and isolation is a challenge</a:t>
            </a:r>
            <a:endParaRPr sz="1600"/>
          </a:p>
        </p:txBody>
      </p:sp>
      <p:sp>
        <p:nvSpPr>
          <p:cNvPr id="324" name="Google Shape;324;p3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75" y="2143950"/>
            <a:ext cx="5015451" cy="28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Problems with transaction in a distributed environment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Limitations with synchronicity and availability</a:t>
            </a:r>
            <a:endParaRPr sz="1600"/>
          </a:p>
        </p:txBody>
      </p:sp>
      <p:sp>
        <p:nvSpPr>
          <p:cNvPr id="332" name="Google Shape;332;p3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113" y="2181425"/>
            <a:ext cx="5199774" cy="28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8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340" name="Google Shape;340;p38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38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343" name="Google Shape;343;p38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8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346" name="Google Shape;346;p38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8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Saga - The solution</a:t>
            </a:r>
            <a:endParaRPr/>
          </a:p>
        </p:txBody>
      </p:sp>
      <p:sp>
        <p:nvSpPr>
          <p:cNvPr id="349" name="Google Shape;349;p38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What is Saga pattern?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transaction management strategy involving with multiple local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local transaction is performed by a saga participant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local transaction performs its transaction, then publishes events to trigger the next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If local transaction fails, the saga will execute a series of compensating transactions that reverse/compensate the changes made before</a:t>
            </a:r>
            <a:endParaRPr sz="1600"/>
          </a:p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What is Saga pattern?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4" name="Google Shape;364;p4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</a:t>
            </a:r>
            <a:r>
              <a:rPr lang="en"/>
              <a:t>. Saga - The solution</a:t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25" y="1909225"/>
            <a:ext cx="7094926" cy="3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Concepts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Compensable </a:t>
            </a:r>
            <a:r>
              <a:rPr lang="en" sz="1600"/>
              <a:t>&amp; compensating </a:t>
            </a:r>
            <a:r>
              <a:rPr lang="en" sz="1600"/>
              <a:t>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Pivot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Retryable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Transaction key</a:t>
            </a:r>
            <a:endParaRPr sz="1600"/>
          </a:p>
        </p:txBody>
      </p:sp>
      <p:sp>
        <p:nvSpPr>
          <p:cNvPr id="372" name="Google Shape;372;p4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Participants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Services/software components that are responsible for one or more local transactions in the whole saga transaction</a:t>
            </a:r>
            <a:endParaRPr sz="1600"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380" name="Google Shape;380;p4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Compensable &amp; compensating transactions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Compensable transactions </a:t>
            </a:r>
            <a:r>
              <a:rPr lang="en" sz="1600"/>
              <a:t>can potentially be undo by executing another transaction with the opposite effect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Compensating transactions </a:t>
            </a:r>
            <a:r>
              <a:rPr lang="en" sz="1600"/>
              <a:t>reverse/compensate the changes made before by the compensable transactions</a:t>
            </a:r>
            <a:endParaRPr sz="1600"/>
          </a:p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387" name="Google Shape;387;p4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ctrTitle"/>
          </p:nvPr>
        </p:nvSpPr>
        <p:spPr>
          <a:xfrm>
            <a:off x="1114016" y="14562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Context &amp; problems</a:t>
            </a:r>
            <a:endParaRPr sz="1800"/>
          </a:p>
        </p:txBody>
      </p:sp>
      <p:sp>
        <p:nvSpPr>
          <p:cNvPr id="223" name="Google Shape;223;p26"/>
          <p:cNvSpPr txBox="1"/>
          <p:nvPr>
            <p:ph idx="2" type="title"/>
          </p:nvPr>
        </p:nvSpPr>
        <p:spPr>
          <a:xfrm>
            <a:off x="1113997" y="922290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{01</a:t>
            </a:r>
            <a:r>
              <a:rPr lang="en" sz="2000">
                <a:solidFill>
                  <a:schemeClr val="accent2"/>
                </a:solidFill>
              </a:rPr>
              <a:t>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/>
          <p:nvPr>
            <p:ph idx="3" type="ctrTitle"/>
          </p:nvPr>
        </p:nvSpPr>
        <p:spPr>
          <a:xfrm>
            <a:off x="1114008" y="23169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</a:t>
            </a:r>
            <a:r>
              <a:rPr lang="en" sz="1800"/>
              <a:t>T</a:t>
            </a:r>
            <a:r>
              <a:rPr lang="en" sz="1800"/>
              <a:t>he solution</a:t>
            </a:r>
            <a:endParaRPr sz="1800"/>
          </a:p>
        </p:txBody>
      </p:sp>
      <p:sp>
        <p:nvSpPr>
          <p:cNvPr id="225" name="Google Shape;225;p26"/>
          <p:cNvSpPr txBox="1"/>
          <p:nvPr>
            <p:ph idx="4" type="title"/>
          </p:nvPr>
        </p:nvSpPr>
        <p:spPr>
          <a:xfrm>
            <a:off x="1113997" y="1784188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r>
              <a:rPr lang="en" sz="2000"/>
              <a:t>02</a:t>
            </a:r>
            <a:r>
              <a:rPr lang="en" sz="2000"/>
              <a:t>}</a:t>
            </a:r>
            <a:endParaRPr sz="2000"/>
          </a:p>
        </p:txBody>
      </p:sp>
      <p:sp>
        <p:nvSpPr>
          <p:cNvPr id="226" name="Google Shape;226;p26"/>
          <p:cNvSpPr txBox="1"/>
          <p:nvPr>
            <p:ph idx="5" type="ctrTitle"/>
          </p:nvPr>
        </p:nvSpPr>
        <p:spPr>
          <a:xfrm>
            <a:off x="1114107" y="3180526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Techniques in Saga</a:t>
            </a:r>
            <a:endParaRPr sz="1800"/>
          </a:p>
        </p:txBody>
      </p:sp>
      <p:sp>
        <p:nvSpPr>
          <p:cNvPr id="227" name="Google Shape;227;p26"/>
          <p:cNvSpPr txBox="1"/>
          <p:nvPr>
            <p:ph idx="6" type="title"/>
          </p:nvPr>
        </p:nvSpPr>
        <p:spPr>
          <a:xfrm>
            <a:off x="1113998" y="26460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{03}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28" name="Google Shape;228;p26"/>
          <p:cNvSpPr txBox="1"/>
          <p:nvPr>
            <p:ph idx="7" type="title"/>
          </p:nvPr>
        </p:nvSpPr>
        <p:spPr>
          <a:xfrm>
            <a:off x="4965997" y="9228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{05}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29" name="Google Shape;229;p26"/>
          <p:cNvSpPr txBox="1"/>
          <p:nvPr>
            <p:ph idx="8" type="ctrTitle"/>
          </p:nvPr>
        </p:nvSpPr>
        <p:spPr>
          <a:xfrm>
            <a:off x="4966007" y="1456290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Orchestrator</a:t>
            </a:r>
            <a:endParaRPr sz="1800"/>
          </a:p>
        </p:txBody>
      </p:sp>
      <p:sp>
        <p:nvSpPr>
          <p:cNvPr id="230" name="Google Shape;230;p26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 </a:t>
            </a:r>
            <a:r>
              <a:rPr lang="en"/>
              <a:t>Table of contents</a:t>
            </a:r>
            <a:endParaRPr/>
          </a:p>
        </p:txBody>
      </p:sp>
      <p:sp>
        <p:nvSpPr>
          <p:cNvPr id="231" name="Google Shape;231;p26"/>
          <p:cNvSpPr txBox="1"/>
          <p:nvPr>
            <p:ph idx="13" type="ctrTitle"/>
          </p:nvPr>
        </p:nvSpPr>
        <p:spPr>
          <a:xfrm>
            <a:off x="4966007" y="2316979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Issues &amp; considerations</a:t>
            </a:r>
            <a:endParaRPr sz="1800"/>
          </a:p>
        </p:txBody>
      </p:sp>
      <p:sp>
        <p:nvSpPr>
          <p:cNvPr id="232" name="Google Shape;232;p26"/>
          <p:cNvSpPr txBox="1"/>
          <p:nvPr>
            <p:ph idx="14" type="title"/>
          </p:nvPr>
        </p:nvSpPr>
        <p:spPr>
          <a:xfrm>
            <a:off x="4965997" y="1784188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{</a:t>
            </a:r>
            <a:r>
              <a:rPr lang="en" sz="2000"/>
              <a:t>06}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3" name="Google Shape;233;p26"/>
          <p:cNvSpPr txBox="1"/>
          <p:nvPr>
            <p:ph idx="15" type="title"/>
          </p:nvPr>
        </p:nvSpPr>
        <p:spPr>
          <a:xfrm>
            <a:off x="4965997" y="26460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{07}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4" name="Google Shape;234;p26"/>
          <p:cNvSpPr txBox="1"/>
          <p:nvPr>
            <p:ph idx="16" type="ctrTitle"/>
          </p:nvPr>
        </p:nvSpPr>
        <p:spPr>
          <a:xfrm>
            <a:off x="4965999" y="3180515"/>
            <a:ext cx="3458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Practical usage</a:t>
            </a:r>
            <a:endParaRPr sz="1800"/>
          </a:p>
        </p:txBody>
      </p:sp>
      <p:sp>
        <p:nvSpPr>
          <p:cNvPr id="235" name="Google Shape;235;p26"/>
          <p:cNvSpPr txBox="1"/>
          <p:nvPr>
            <p:ph idx="5" type="ctrTitle"/>
          </p:nvPr>
        </p:nvSpPr>
        <p:spPr>
          <a:xfrm>
            <a:off x="1114207" y="4041226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Saga - Choreography</a:t>
            </a:r>
            <a:endParaRPr sz="1800"/>
          </a:p>
        </p:txBody>
      </p:sp>
      <p:sp>
        <p:nvSpPr>
          <p:cNvPr id="236" name="Google Shape;236;p26"/>
          <p:cNvSpPr txBox="1"/>
          <p:nvPr>
            <p:ph idx="6" type="title"/>
          </p:nvPr>
        </p:nvSpPr>
        <p:spPr>
          <a:xfrm>
            <a:off x="1114098" y="35067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{04}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7" name="Google Shape;237;p26"/>
          <p:cNvSpPr txBox="1"/>
          <p:nvPr>
            <p:ph idx="15" type="title"/>
          </p:nvPr>
        </p:nvSpPr>
        <p:spPr>
          <a:xfrm>
            <a:off x="4966097" y="350679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{08}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8" name="Google Shape;238;p26"/>
          <p:cNvSpPr txBox="1"/>
          <p:nvPr>
            <p:ph idx="16" type="ctrTitle"/>
          </p:nvPr>
        </p:nvSpPr>
        <p:spPr>
          <a:xfrm>
            <a:off x="4966099" y="4041215"/>
            <a:ext cx="3458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Discussion &amp; QnA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P</a:t>
            </a:r>
            <a:r>
              <a:rPr lang="en" sz="1600"/>
              <a:t>ivot transaction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go/no-go (all or nothing) point in a saga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pivot transaction commits, the saga runs the remaining transactions until done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tell the saga is successful if a pivot transaction commits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 pivot transaction can be neither compensable nor retryable, or it can be the last compensable transaction or the first retryable transaction in the saga</a:t>
            </a:r>
            <a:endParaRPr sz="1600"/>
          </a:p>
        </p:txBody>
      </p:sp>
      <p:sp>
        <p:nvSpPr>
          <p:cNvPr id="393" name="Google Shape;393;p4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394" name="Google Shape;394;p4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</a:t>
            </a:r>
            <a:r>
              <a:rPr lang="en" sz="1600"/>
              <a:t>Retryable transactions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 the pivot transaction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guaranteed to succeed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example, in ordering application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Create order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Process payment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Update inventory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Delivery to customer → </a:t>
            </a:r>
            <a:r>
              <a:rPr lang="en" sz="1600">
                <a:solidFill>
                  <a:schemeClr val="lt2"/>
                </a:solidFill>
              </a:rPr>
              <a:t>pivot transaction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Complete order → is </a:t>
            </a:r>
            <a:r>
              <a:rPr lang="en" sz="1600">
                <a:solidFill>
                  <a:schemeClr val="lt2"/>
                </a:solidFill>
              </a:rPr>
              <a:t>retryable </a:t>
            </a:r>
            <a:r>
              <a:rPr lang="en" sz="1600"/>
              <a:t>since all important steps are already successful</a:t>
            </a:r>
            <a:endParaRPr sz="1600"/>
          </a:p>
        </p:txBody>
      </p:sp>
      <p:sp>
        <p:nvSpPr>
          <p:cNvPr id="400" name="Google Shape;400;p4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</a:t>
            </a:r>
            <a:r>
              <a:rPr lang="en" sz="1600"/>
              <a:t>Transaction key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transaction should have a unique and consistent key across services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used to retrieve the transaction’s information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Marks entities or operations as associated with a specific transaction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Can be randomly generated and linked or must be able to construct using consistent hashing</a:t>
            </a:r>
            <a:endParaRPr sz="1600"/>
          </a:p>
        </p:txBody>
      </p:sp>
      <p:sp>
        <p:nvSpPr>
          <p:cNvPr id="406" name="Google Shape;406;p4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Saga pattern - Approaches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There are two common implementations: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Choreography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Orchestration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Each has its own set of challenges and techniques to manage the workflow</a:t>
            </a:r>
            <a:endParaRPr sz="1600"/>
          </a:p>
        </p:txBody>
      </p:sp>
      <p:sp>
        <p:nvSpPr>
          <p:cNvPr id="413" name="Google Shape;413;p4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2. Saga - The solution</a:t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48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420" name="Google Shape;420;p48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8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423" name="Google Shape;423;p48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8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8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426" name="Google Shape;426;p48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8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48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in Saga</a:t>
            </a:r>
            <a:endParaRPr/>
          </a:p>
        </p:txBody>
      </p:sp>
      <p:sp>
        <p:nvSpPr>
          <p:cNvPr id="429" name="Google Shape;429;p48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0" name="Google Shape;430;p48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</a:t>
            </a:r>
            <a:r>
              <a:rPr lang="en"/>
              <a:t>. Techniques in Saga</a:t>
            </a:r>
            <a:endParaRPr/>
          </a:p>
        </p:txBody>
      </p:sp>
      <p:sp>
        <p:nvSpPr>
          <p:cNvPr id="437" name="Google Shape;437;p4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Some common techniques &amp; design patterns in Saga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communication &amp; Message broker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request-reply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"Replay" technique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Other techniques to ensure resiliency and target isolation, consistency issues</a:t>
            </a:r>
            <a:endParaRPr sz="1600"/>
          </a:p>
        </p:txBody>
      </p:sp>
      <p:sp>
        <p:nvSpPr>
          <p:cNvPr id="438" name="Google Shape;438;p4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Asynchronous communication &amp; Message broker</a:t>
            </a:r>
            <a:endParaRPr sz="1600"/>
          </a:p>
        </p:txBody>
      </p:sp>
      <p:sp>
        <p:nvSpPr>
          <p:cNvPr id="444" name="Google Shape;444;p5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3. Techniques in Saga</a:t>
            </a:r>
            <a:endParaRPr/>
          </a:p>
        </p:txBody>
      </p:sp>
      <p:sp>
        <p:nvSpPr>
          <p:cNvPr id="445" name="Google Shape;445;p5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00" y="1821425"/>
            <a:ext cx="8324801" cy="31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720000" y="1357275"/>
            <a:ext cx="78699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Synchronous vs Asynchronous communication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Asynchronous has some characteristics that fit Saga better</a:t>
            </a:r>
            <a:endParaRPr sz="1600"/>
          </a:p>
        </p:txBody>
      </p:sp>
      <p:sp>
        <p:nvSpPr>
          <p:cNvPr id="452" name="Google Shape;452;p5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</a:t>
            </a:r>
            <a:r>
              <a:rPr lang="en"/>
              <a:t>. Techniques in Saga</a:t>
            </a:r>
            <a:endParaRPr/>
          </a:p>
        </p:txBody>
      </p:sp>
      <p:graphicFrame>
        <p:nvGraphicFramePr>
          <p:cNvPr id="453" name="Google Shape;453;p51"/>
          <p:cNvGraphicFramePr/>
          <p:nvPr/>
        </p:nvGraphicFramePr>
        <p:xfrm>
          <a:off x="952500" y="21864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{68038909-0A64-4CAD-8298-52A21B33D520}</a:tableStyleId>
              </a:tblPr>
              <a:tblGrid>
                <a:gridCol w="1737700"/>
                <a:gridCol w="2941975"/>
                <a:gridCol w="2559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Synchronous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Asynchronous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Technique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HTTP request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Message queue/broker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Response time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Client waits for response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Quick response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Retry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Client waits for retry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Retry in background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Throughput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Lower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Higher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Timeout</a:t>
                      </a:r>
                      <a:endParaRPr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Has timeout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Almost no timeout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Asynchronous request-reply</a:t>
            </a:r>
            <a:endParaRPr sz="1600"/>
          </a:p>
        </p:txBody>
      </p:sp>
      <p:sp>
        <p:nvSpPr>
          <p:cNvPr id="459" name="Google Shape;459;p5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3. Techniques in Saga</a:t>
            </a:r>
            <a:endParaRPr/>
          </a:p>
        </p:txBody>
      </p:sp>
      <p:sp>
        <p:nvSpPr>
          <p:cNvPr id="460" name="Google Shape;460;p5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50" y="1808650"/>
            <a:ext cx="4817099" cy="32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"Replay" technique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group of logical operations can be replayed multiple times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operation is </a:t>
            </a:r>
            <a:r>
              <a:rPr lang="en" sz="1600"/>
              <a:t>coordinated </a:t>
            </a:r>
            <a:r>
              <a:rPr lang="en" sz="1600"/>
              <a:t>by the orchestrator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Operation status and result will be persisted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next replay, persisted result will be used if available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-&gt; Is usually used with Event-sourcing architecture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-&gt; More clear and readable but complicated</a:t>
            </a:r>
            <a:endParaRPr sz="1600"/>
          </a:p>
        </p:txBody>
      </p:sp>
      <p:sp>
        <p:nvSpPr>
          <p:cNvPr id="467" name="Google Shape;467;p5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3. Techniques in Saga</a:t>
            </a:r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720000" y="1124938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Must have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 knowledge in software architecture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remote communication between servers/software components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concurrency concepts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Nice to have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C#, .NET knowledge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of async communication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Experience of Docker</a:t>
            </a:r>
            <a:endParaRPr sz="1600"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Prerequisites</a:t>
            </a: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"Replay" technique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3. Techniques in Saga</a:t>
            </a:r>
            <a:endParaRPr/>
          </a:p>
        </p:txBody>
      </p:sp>
      <p:sp>
        <p:nvSpPr>
          <p:cNvPr id="475" name="Google Shape;475;p5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850" y="1152515"/>
            <a:ext cx="6069149" cy="34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Other techniques to ensure resiliency and target isolation, consistency issues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Heartbeat pattern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Retry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lock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Optimistic locking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Different concurrent read techniques</a:t>
            </a:r>
            <a:endParaRPr sz="1600"/>
          </a:p>
        </p:txBody>
      </p:sp>
      <p:sp>
        <p:nvSpPr>
          <p:cNvPr id="482" name="Google Shape;482;p5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3. Techniques in Saga</a:t>
            </a:r>
            <a:endParaRPr/>
          </a:p>
        </p:txBody>
      </p:sp>
      <p:sp>
        <p:nvSpPr>
          <p:cNvPr id="483" name="Google Shape;483;p5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6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489" name="Google Shape;489;p56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56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492" name="Google Shape;492;p56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56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495" name="Google Shape;495;p56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56"/>
          <p:cNvSpPr txBox="1"/>
          <p:nvPr>
            <p:ph type="title"/>
          </p:nvPr>
        </p:nvSpPr>
        <p:spPr>
          <a:xfrm>
            <a:off x="1045150" y="1866000"/>
            <a:ext cx="42468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Saga - Choreography</a:t>
            </a:r>
            <a:endParaRPr sz="4200"/>
          </a:p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9" name="Google Shape;499;p56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What is choreography-based saga?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way to coordinate sagas where events are exchanged using a message broker or any mechanism without a centralized controller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local transaction publishes events that trigger local transactions in other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Participants must know each other’s events to be able to handle them</a:t>
            </a:r>
            <a:endParaRPr sz="1600"/>
          </a:p>
        </p:txBody>
      </p:sp>
      <p:sp>
        <p:nvSpPr>
          <p:cNvPr id="506" name="Google Shape;506;p5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</a:t>
            </a:r>
            <a:r>
              <a:rPr lang="en"/>
              <a:t>. </a:t>
            </a:r>
            <a:r>
              <a:rPr lang="en"/>
              <a:t>Saga - Choreography</a:t>
            </a:r>
            <a:endParaRPr/>
          </a:p>
        </p:txBody>
      </p:sp>
      <p:sp>
        <p:nvSpPr>
          <p:cNvPr id="507" name="Google Shape;507;p5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Flow diagram</a:t>
            </a:r>
            <a:endParaRPr sz="1600"/>
          </a:p>
        </p:txBody>
      </p:sp>
      <p:sp>
        <p:nvSpPr>
          <p:cNvPr id="513" name="Google Shape;513;p5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14" name="Google Shape;514;p5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950" y="1226725"/>
            <a:ext cx="6239825" cy="36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(Success path)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Create order -</a:t>
            </a:r>
            <a:r>
              <a:rPr lang="en" sz="1600"/>
              <a:t>&gt; ?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21" name="Google Shape;521;p5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22" name="Google Shape;522;p5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(Success path)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Process payment -&gt; </a:t>
            </a:r>
            <a:r>
              <a:rPr lang="en" sz="1600">
                <a:solidFill>
                  <a:schemeClr val="accent1"/>
                </a:solidFill>
              </a:rPr>
              <a:t>Payment created</a:t>
            </a:r>
            <a:r>
              <a:rPr lang="en" sz="1600"/>
              <a:t>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Inventory delivery -&gt; </a:t>
            </a:r>
            <a:r>
              <a:rPr lang="en" sz="1600">
                <a:solidFill>
                  <a:schemeClr val="accent1"/>
                </a:solidFill>
              </a:rPr>
              <a:t>D</a:t>
            </a:r>
            <a:r>
              <a:rPr lang="en" sz="1600">
                <a:solidFill>
                  <a:schemeClr val="accent1"/>
                </a:solidFill>
              </a:rPr>
              <a:t>elivery note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Process delivery -&gt; </a:t>
            </a:r>
            <a:r>
              <a:rPr lang="en" sz="1600">
                <a:solidFill>
                  <a:schemeClr val="accent1"/>
                </a:solidFill>
              </a:rPr>
              <a:t>Delivery created </a:t>
            </a:r>
            <a:r>
              <a:rPr lang="en" sz="1600"/>
              <a:t>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Complete order -&gt; </a:t>
            </a:r>
            <a:r>
              <a:rPr lang="en" sz="1600">
                <a:solidFill>
                  <a:schemeClr val="accent1"/>
                </a:solidFill>
              </a:rPr>
              <a:t>Order completed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28" name="Google Shape;528;p6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29" name="Google Shape;529;p60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35" name="Google Shape;535;p6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(Failure paths)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</a:t>
            </a:r>
            <a:r>
              <a:rPr lang="en" sz="1600"/>
              <a:t> -&gt; </a:t>
            </a:r>
            <a:r>
              <a:rPr lang="en" sz="1600">
                <a:solidFill>
                  <a:schemeClr val="accent2"/>
                </a:solidFill>
              </a:rPr>
              <a:t>Create order failed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2"/>
                </a:solidFill>
              </a:rPr>
              <a:t>Payment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Cancel order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2"/>
                </a:solidFill>
              </a:rPr>
              <a:t>Inventory delivery failed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Cancel order, </a:t>
            </a:r>
            <a:r>
              <a:rPr lang="en" sz="1600"/>
              <a:t>Cancel payment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delivery -&gt; </a:t>
            </a:r>
            <a:r>
              <a:rPr lang="en" sz="1600">
                <a:solidFill>
                  <a:schemeClr val="accent2"/>
                </a:solidFill>
              </a:rPr>
              <a:t>Delivery failed </a:t>
            </a:r>
            <a:r>
              <a:rPr lang="en" sz="1600"/>
              <a:t>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Cancel order, Cancel payment, </a:t>
            </a:r>
            <a:r>
              <a:rPr lang="en" sz="1600"/>
              <a:t>Reverse inventory delivery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demo (Publishing events)</a:t>
            </a:r>
            <a:endParaRPr sz="1600"/>
          </a:p>
        </p:txBody>
      </p:sp>
      <p:sp>
        <p:nvSpPr>
          <p:cNvPr id="541" name="Google Shape;541;p6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42" name="Google Shape;542;p6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25" y="1876175"/>
            <a:ext cx="7119560" cy="3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2"/>
          <p:cNvSpPr txBox="1"/>
          <p:nvPr/>
        </p:nvSpPr>
        <p:spPr>
          <a:xfrm>
            <a:off x="6533625" y="4664075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OrderService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demo (Handling events)</a:t>
            </a:r>
            <a:endParaRPr sz="1600"/>
          </a:p>
        </p:txBody>
      </p:sp>
      <p:sp>
        <p:nvSpPr>
          <p:cNvPr id="550" name="Google Shape;550;p6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51" name="Google Shape;551;p6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3027"/>
            <a:ext cx="9144000" cy="29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3"/>
          <p:cNvSpPr txBox="1"/>
          <p:nvPr/>
        </p:nvSpPr>
        <p:spPr>
          <a:xfrm>
            <a:off x="7335575" y="4493525"/>
            <a:ext cx="17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720000" y="1357275"/>
            <a:ext cx="6249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Repository URL: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https://github.com/trannamtrung1st/SagaSeminar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Requirements: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.NET SDK 6.0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Docker Desktop</a:t>
            </a:r>
            <a:endParaRPr sz="1600"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Resources</a:t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800" y="2297085"/>
            <a:ext cx="2007850" cy="2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>
            <p:ph idx="1" type="body"/>
          </p:nvPr>
        </p:nvSpPr>
        <p:spPr>
          <a:xfrm>
            <a:off x="720000" y="13572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Good for </a:t>
            </a:r>
            <a:r>
              <a:rPr lang="en" sz="1600"/>
              <a:t>simple, </a:t>
            </a:r>
            <a:r>
              <a:rPr lang="en" sz="1600"/>
              <a:t>few participants, no </a:t>
            </a:r>
            <a:r>
              <a:rPr lang="en" sz="1600"/>
              <a:t>need coordination logic workflows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need </a:t>
            </a:r>
            <a:r>
              <a:rPr lang="en" sz="1600"/>
              <a:t>to maintain </a:t>
            </a:r>
            <a:r>
              <a:rPr lang="en" sz="1600"/>
              <a:t>orchestrator service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single point of failure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Responsibilities are shared and distributed</a:t>
            </a:r>
            <a:endParaRPr sz="1600"/>
          </a:p>
        </p:txBody>
      </p:sp>
      <p:sp>
        <p:nvSpPr>
          <p:cNvPr id="559" name="Google Shape;559;p6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4. Saga - Choreography</a:t>
            </a:r>
            <a:endParaRPr/>
          </a:p>
        </p:txBody>
      </p:sp>
      <p:sp>
        <p:nvSpPr>
          <p:cNvPr id="560" name="Google Shape;560;p64"/>
          <p:cNvSpPr txBox="1"/>
          <p:nvPr>
            <p:ph idx="1" type="body"/>
          </p:nvPr>
        </p:nvSpPr>
        <p:spPr>
          <a:xfrm>
            <a:off x="4578325" y="13572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Cons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Cumbersome when adding new participants and steps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Complicated dependencies (cyclic, tight coupling) </a:t>
            </a:r>
            <a:r>
              <a:rPr lang="en" sz="1600"/>
              <a:t>between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All services must be running to simulate a transaction -&gt; difficult to do integration testing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65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566" name="Google Shape;566;p6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65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569" name="Google Shape;569;p65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65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572" name="Google Shape;572;p65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65"/>
          <p:cNvSpPr txBox="1"/>
          <p:nvPr>
            <p:ph type="title"/>
          </p:nvPr>
        </p:nvSpPr>
        <p:spPr>
          <a:xfrm>
            <a:off x="1045150" y="1866000"/>
            <a:ext cx="42468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Saga - Orchestrator</a:t>
            </a:r>
            <a:endParaRPr sz="4200"/>
          </a:p>
        </p:txBody>
      </p:sp>
      <p:sp>
        <p:nvSpPr>
          <p:cNvPr id="575" name="Google Shape;575;p65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6" name="Google Shape;576;p65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77" name="Google Shape;577;p65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What is orchestrator-based saga?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Orchestrator coordinates sagas using a centralized controller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Trigger participants local transactions to perform in case of events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Handle failures by running compensating transactions/actions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Status can be managed and persisted for monitoring and management purposes</a:t>
            </a:r>
            <a:endParaRPr sz="1600"/>
          </a:p>
        </p:txBody>
      </p:sp>
      <p:sp>
        <p:nvSpPr>
          <p:cNvPr id="583" name="Google Shape;583;p6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</a:t>
            </a:r>
            <a:r>
              <a:rPr lang="en"/>
              <a:t>. </a:t>
            </a:r>
            <a:r>
              <a:rPr lang="en"/>
              <a:t>Saga - Orchestrator</a:t>
            </a:r>
            <a:endParaRPr/>
          </a:p>
        </p:txBody>
      </p:sp>
      <p:sp>
        <p:nvSpPr>
          <p:cNvPr id="584" name="Google Shape;584;p6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Flow diagram</a:t>
            </a:r>
            <a:endParaRPr sz="1600"/>
          </a:p>
        </p:txBody>
      </p:sp>
      <p:sp>
        <p:nvSpPr>
          <p:cNvPr id="590" name="Google Shape;590;p6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91" name="Google Shape;591;p6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5" y="1031825"/>
            <a:ext cx="4831625" cy="40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(Success path)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 ?</a:t>
            </a:r>
            <a:endParaRPr sz="1600"/>
          </a:p>
        </p:txBody>
      </p:sp>
      <p:sp>
        <p:nvSpPr>
          <p:cNvPr id="598" name="Google Shape;598;p6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99" name="Google Shape;599;p6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(Success path)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order -&gt; </a:t>
            </a:r>
            <a:r>
              <a:rPr lang="en" sz="1600">
                <a:solidFill>
                  <a:schemeClr val="accent1"/>
                </a:solidFill>
              </a:rPr>
              <a:t>Order created </a:t>
            </a:r>
            <a:r>
              <a:rPr lang="en" sz="1600"/>
              <a:t>-&gt; Orc -&gt;</a:t>
            </a:r>
            <a:endParaRPr sz="16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1"/>
                </a:solidFill>
              </a:rPr>
              <a:t>Payment created</a:t>
            </a:r>
            <a:r>
              <a:rPr lang="en" sz="1600"/>
              <a:t> 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1"/>
                </a:solidFill>
              </a:rPr>
              <a:t>Delivery note created </a:t>
            </a:r>
            <a:r>
              <a:rPr lang="en" sz="1600"/>
              <a:t>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Process delivery -&gt; </a:t>
            </a:r>
            <a:r>
              <a:rPr lang="en" sz="1600">
                <a:solidFill>
                  <a:schemeClr val="accent1"/>
                </a:solidFill>
              </a:rPr>
              <a:t>Delivery created </a:t>
            </a:r>
            <a:r>
              <a:rPr lang="en" sz="1600"/>
              <a:t>-&gt; Orc -&gt;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Complete order -&gt; </a:t>
            </a:r>
            <a:r>
              <a:rPr lang="en" sz="1600">
                <a:solidFill>
                  <a:schemeClr val="accent1"/>
                </a:solidFill>
              </a:rPr>
              <a:t>Order completed </a:t>
            </a:r>
            <a:r>
              <a:rPr lang="en" sz="1600"/>
              <a:t>-&gt; Orc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/>
              <a:t>Annotation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500"/>
              <a:t>Orc: Orchestrator        </a:t>
            </a:r>
            <a:r>
              <a:rPr i="1" lang="en" sz="1500">
                <a:solidFill>
                  <a:schemeClr val="lt2"/>
                </a:solidFill>
              </a:rPr>
              <a:t>C:</a:t>
            </a:r>
            <a:r>
              <a:rPr i="1" lang="en" sz="1500"/>
              <a:t>{action}: command that triggers action</a:t>
            </a:r>
            <a:endParaRPr i="1" sz="1500"/>
          </a:p>
        </p:txBody>
      </p:sp>
      <p:sp>
        <p:nvSpPr>
          <p:cNvPr id="605" name="Google Shape;605;p6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problem (Failure paths)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Process payment -&gt; </a:t>
            </a:r>
            <a:r>
              <a:rPr lang="en" sz="1600">
                <a:solidFill>
                  <a:schemeClr val="accent2"/>
                </a:solidFill>
              </a:rPr>
              <a:t>Payment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Orc 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order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... </a:t>
            </a:r>
            <a:r>
              <a:rPr lang="en" sz="1600"/>
              <a:t>Inventory delivery -&gt; </a:t>
            </a:r>
            <a:r>
              <a:rPr lang="en" sz="1600">
                <a:solidFill>
                  <a:schemeClr val="accent2"/>
                </a:solidFill>
              </a:rPr>
              <a:t>Inventory ... failed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lang="en" sz="1600"/>
              <a:t>-&gt;  Orc -&gt;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order, </a:t>
            </a:r>
            <a:r>
              <a:rPr lang="en" sz="1600">
                <a:solidFill>
                  <a:schemeClr val="lt2"/>
                </a:solidFill>
              </a:rPr>
              <a:t>C:</a:t>
            </a:r>
            <a:r>
              <a:rPr lang="en" sz="1600"/>
              <a:t>Cancel payment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...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/>
              <a:t>Annotation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500"/>
              <a:t>Orc: Orchestrator        </a:t>
            </a:r>
            <a:r>
              <a:rPr i="1" lang="en" sz="1500">
                <a:solidFill>
                  <a:schemeClr val="lt2"/>
                </a:solidFill>
              </a:rPr>
              <a:t>C:</a:t>
            </a:r>
            <a:r>
              <a:rPr i="1" lang="en" sz="1500"/>
              <a:t>{action}: command that triggers action</a:t>
            </a:r>
            <a:endParaRPr i="1" sz="1500"/>
          </a:p>
        </p:txBody>
      </p:sp>
      <p:sp>
        <p:nvSpPr>
          <p:cNvPr id="611" name="Google Shape;611;p7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demo (Orchestrator handles events)</a:t>
            </a:r>
            <a:endParaRPr sz="1600"/>
          </a:p>
        </p:txBody>
      </p:sp>
      <p:sp>
        <p:nvSpPr>
          <p:cNvPr id="617" name="Google Shape;617;p7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8" name="Google Shape;618;p7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19" name="Google Shape;6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2885"/>
            <a:ext cx="9143999" cy="279837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 txBox="1"/>
          <p:nvPr/>
        </p:nvSpPr>
        <p:spPr>
          <a:xfrm>
            <a:off x="7479050" y="4236400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Orchestrator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demo (Orchestrator publishes commands)</a:t>
            </a:r>
            <a:endParaRPr sz="1600"/>
          </a:p>
        </p:txBody>
      </p:sp>
      <p:sp>
        <p:nvSpPr>
          <p:cNvPr id="626" name="Google Shape;626;p7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7" name="Google Shape;627;p72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28" name="Google Shape;6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838313"/>
            <a:ext cx="72580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/>
        </p:nvSpPr>
        <p:spPr>
          <a:xfrm>
            <a:off x="6668700" y="4652825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Orchestrator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Apply to our demo (Services handle commands)</a:t>
            </a:r>
            <a:endParaRPr sz="1600"/>
          </a:p>
        </p:txBody>
      </p:sp>
      <p:sp>
        <p:nvSpPr>
          <p:cNvPr id="635" name="Google Shape;635;p7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37" name="Google Shape;6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4299"/>
            <a:ext cx="9144001" cy="28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3"/>
          <p:cNvSpPr txBox="1"/>
          <p:nvPr/>
        </p:nvSpPr>
        <p:spPr>
          <a:xfrm>
            <a:off x="7283400" y="4175425"/>
            <a:ext cx="18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PaymentService</a:t>
            </a:r>
            <a:endParaRPr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720000" y="1357275"/>
            <a:ext cx="54198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/>
              <a:t>Want to connect?</a:t>
            </a:r>
            <a:endParaRPr b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trannamtrung1st@gmail.com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(+84)76 544 1077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https://www.linkedin.com/in/trung-tran99/</a:t>
            </a:r>
            <a:endParaRPr sz="1800"/>
          </a:p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Contact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261" name="Google Shape;261;p29"/>
          <p:cNvGrpSpPr/>
          <p:nvPr/>
        </p:nvGrpSpPr>
        <p:grpSpPr>
          <a:xfrm>
            <a:off x="6139775" y="1601350"/>
            <a:ext cx="2119748" cy="1127400"/>
            <a:chOff x="4924170" y="3441525"/>
            <a:chExt cx="3447305" cy="1127400"/>
          </a:xfrm>
        </p:grpSpPr>
        <p:sp>
          <p:nvSpPr>
            <p:cNvPr id="262" name="Google Shape;262;p29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9"/>
          <p:cNvSpPr txBox="1"/>
          <p:nvPr/>
        </p:nvSpPr>
        <p:spPr>
          <a:xfrm>
            <a:off x="6591257" y="19207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5. Saga - Orchestrator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4" name="Google Shape;644;p7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45" name="Google Shape;645;p74"/>
          <p:cNvSpPr txBox="1"/>
          <p:nvPr>
            <p:ph idx="1" type="body"/>
          </p:nvPr>
        </p:nvSpPr>
        <p:spPr>
          <a:xfrm>
            <a:off x="720000" y="13572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Pros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Suitable for complex, many participants or new participants added over time workflows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Good when flow of tasks and activities are under control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cyclic dependencies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Separation of concerns</a:t>
            </a:r>
            <a:endParaRPr sz="1600"/>
          </a:p>
        </p:txBody>
      </p:sp>
      <p:sp>
        <p:nvSpPr>
          <p:cNvPr id="646" name="Google Shape;646;p74"/>
          <p:cNvSpPr txBox="1"/>
          <p:nvPr>
            <p:ph idx="1" type="body"/>
          </p:nvPr>
        </p:nvSpPr>
        <p:spPr>
          <a:xfrm>
            <a:off x="4578325" y="1357275"/>
            <a:ext cx="38631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Cons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 effort to maintain, implement coordination logic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Single point of failure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75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652" name="Google Shape;652;p7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75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655" name="Google Shape;655;p75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75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658" name="Google Shape;658;p75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5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75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Issues &amp; considerations</a:t>
            </a:r>
            <a:endParaRPr sz="4200"/>
          </a:p>
        </p:txBody>
      </p:sp>
      <p:sp>
        <p:nvSpPr>
          <p:cNvPr id="661" name="Google Shape;661;p75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62" name="Google Shape;662;p75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63" name="Google Shape;663;p75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6"/>
          <p:cNvSpPr txBox="1"/>
          <p:nvPr>
            <p:ph idx="1" type="body"/>
          </p:nvPr>
        </p:nvSpPr>
        <p:spPr>
          <a:xfrm>
            <a:off x="720000" y="1357275"/>
            <a:ext cx="79824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Considerations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be challenging in the beginning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 to debug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Complexity grows when there are more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Consistency is relative only, because changes are committed to local databases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Improper transient failures handling can cause side-effects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Difficult to manage without proper monitoring and observability implemented</a:t>
            </a:r>
            <a:endParaRPr sz="1600"/>
          </a:p>
        </p:txBody>
      </p:sp>
      <p:sp>
        <p:nvSpPr>
          <p:cNvPr id="669" name="Google Shape;669;p7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</a:t>
            </a:r>
            <a:r>
              <a:rPr lang="en"/>
              <a:t>. Issues &amp; considerations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Issues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Lost updates, a participant updates data without reading latest changes</a:t>
            </a:r>
            <a:endParaRPr sz="1600"/>
          </a:p>
        </p:txBody>
      </p:sp>
      <p:sp>
        <p:nvSpPr>
          <p:cNvPr id="675" name="Google Shape;675;p77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6. Issues &amp;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6" name="Google Shape;676;p77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77" name="Google Shape;6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800" y="2245725"/>
            <a:ext cx="3883750" cy="2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Issues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Dirty reads, when a participant reads data that is just partially updated by another saga</a:t>
            </a:r>
            <a:endParaRPr sz="1600"/>
          </a:p>
        </p:txBody>
      </p:sp>
      <p:sp>
        <p:nvSpPr>
          <p:cNvPr id="683" name="Google Shape;683;p7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6. Issues &amp;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84" name="Google Shape;684;p7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85" name="Google Shape;6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75" y="2424300"/>
            <a:ext cx="4313250" cy="27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Issues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Fuzzy/non-repeatable reads, data is not consistent across participants since data can be updated at some points throughout the entire saga workflow</a:t>
            </a:r>
            <a:endParaRPr sz="1600"/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6. Issues &amp;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2" name="Google Shape;692;p79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93" name="Google Shape;6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707" y="2650800"/>
            <a:ext cx="5382593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6. Issues &amp;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9" name="Google Shape;699;p80"/>
          <p:cNvSpPr txBox="1"/>
          <p:nvPr>
            <p:ph idx="1" type="body"/>
          </p:nvPr>
        </p:nvSpPr>
        <p:spPr>
          <a:xfrm>
            <a:off x="720000" y="1101000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Countermeasures against transaction isolation issues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lock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Commutative updates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Pessimistic view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Reread value and restart if data changed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Record operations in arriving order to execute sequentially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Low-risk requests use sagas, high-risk requests favor distributed transactions (2PC, 3PC distributed transaction commit/rollback protocol)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Solutions for resiliency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Rate limiting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Delay &amp; retry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Idempotency</a:t>
            </a:r>
            <a:endParaRPr sz="1600"/>
          </a:p>
        </p:txBody>
      </p:sp>
      <p:sp>
        <p:nvSpPr>
          <p:cNvPr id="705" name="Google Shape;705;p8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6. Issues &amp; considerations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6" name="Google Shape;706;p8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8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712" name="Google Shape;712;p8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82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715" name="Google Shape;715;p82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82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718" name="Google Shape;718;p82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2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82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usage</a:t>
            </a:r>
            <a:endParaRPr/>
          </a:p>
        </p:txBody>
      </p:sp>
      <p:sp>
        <p:nvSpPr>
          <p:cNvPr id="721" name="Google Shape;721;p82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22" name="Google Shape;722;p82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23" name="Google Shape;723;p82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3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When to use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Ensure data consistency in a distributed system without tight coupling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Efficiently execute compensating actions if one of the operations fails in the distributed action sequence</a:t>
            </a:r>
            <a:endParaRPr sz="1600"/>
          </a:p>
        </p:txBody>
      </p:sp>
      <p:sp>
        <p:nvSpPr>
          <p:cNvPr id="729" name="Google Shape;729;p8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7</a:t>
            </a:r>
            <a:r>
              <a:rPr lang="en"/>
              <a:t>. Practical usage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0" name="Google Shape;730;p8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0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70" name="Google Shape;270;p30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0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73" name="Google Shape;273;p30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0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76" name="Google Shape;276;p30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30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&amp; problems</a:t>
            </a:r>
            <a:endParaRPr/>
          </a:p>
        </p:txBody>
      </p:sp>
      <p:sp>
        <p:nvSpPr>
          <p:cNvPr id="279" name="Google Shape;279;p30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When to use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Microservices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Cloud-based applications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3"/>
              </a:rPr>
              <a:t>Saga pattern - AWS Prescriptive Guidance (amazon.com)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4"/>
              </a:rPr>
              <a:t>Saga pattern - Azure Design Patterns | Microsoft Learn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hlinkClick r:id="rId5"/>
              </a:rPr>
              <a:t>Saga pattern - IBM Cloud Architecture Center</a:t>
            </a:r>
            <a:endParaRPr sz="1600"/>
          </a:p>
        </p:txBody>
      </p:sp>
      <p:sp>
        <p:nvSpPr>
          <p:cNvPr id="736" name="Google Shape;736;p8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7. Practical usage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7" name="Google Shape;737;p84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5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When to use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Banking applications: </a:t>
            </a:r>
            <a:r>
              <a:rPr lang="en" sz="1600" u="sng">
                <a:hlinkClick r:id="rId3"/>
              </a:rPr>
              <a:t>Patterns and implementations for a banking cloud transformation - Azure Architecture Center | Microsoft Learn</a:t>
            </a:r>
            <a:endParaRPr sz="1600" u="sng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Media processing system: </a:t>
            </a:r>
            <a:r>
              <a:rPr lang="en" sz="1600" u="sng">
                <a:hlinkClick r:id="rId4"/>
              </a:rPr>
              <a:t>Gridwich saga orchestration - Azure Reference Architectures | Microsoft Learn</a:t>
            </a:r>
            <a:endParaRPr sz="1600" u="sng"/>
          </a:p>
        </p:txBody>
      </p:sp>
      <p:sp>
        <p:nvSpPr>
          <p:cNvPr id="743" name="Google Shape;743;p8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7. Practical usage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44" name="Google Shape;744;p85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6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When to NOT use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Monolithic architecture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Tightly coupled operations and transactions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Cyclic dependencies</a:t>
            </a:r>
            <a:endParaRPr sz="1600"/>
          </a:p>
        </p:txBody>
      </p:sp>
      <p:sp>
        <p:nvSpPr>
          <p:cNvPr id="750" name="Google Shape;750;p8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7. Practical usage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1" name="Google Shape;751;p86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87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757" name="Google Shape;757;p8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87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760" name="Google Shape;760;p87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87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763" name="Google Shape;763;p87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7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87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QnA</a:t>
            </a:r>
            <a:endParaRPr/>
          </a:p>
        </p:txBody>
      </p:sp>
      <p:sp>
        <p:nvSpPr>
          <p:cNvPr id="766" name="Google Shape;766;p87"/>
          <p:cNvSpPr txBox="1"/>
          <p:nvPr>
            <p:ph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67" name="Google Shape;767;p87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68" name="Google Shape;768;p87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8"/>
          <p:cNvSpPr txBox="1"/>
          <p:nvPr>
            <p:ph idx="1" type="body"/>
          </p:nvPr>
        </p:nvSpPr>
        <p:spPr>
          <a:xfrm>
            <a:off x="720000" y="1124913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/>
              <a:t>Saga pattern - Azure Design Patterns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3"/>
              </a:rPr>
              <a:t>Patterns and implementations for a banking cloud transformation - Azure Architecture Center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4"/>
              </a:rPr>
              <a:t>Gridwich saga orchestration - Azure Reference Architectures | Microsoft Learn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5"/>
              </a:rPr>
              <a:t>Saga Pattern in Microservices | Baeldung on Computer Science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6"/>
              </a:rPr>
              <a:t>Saga Pattern for Microservices Distributed Transactions | by Mehmet Ozkaya | Design Microservices Architecture with Patterns &amp; Principles | Medium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7"/>
              </a:rPr>
              <a:t>Distributed transaction - SAGA pattern (viblo.asia)</a:t>
            </a:r>
            <a:endParaRPr sz="1400" u="sng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8"/>
              </a:rPr>
              <a:t>Implement a distributed transaction in microservices software system using Saga pattern | Careers Saigon Technology</a:t>
            </a:r>
            <a:endParaRPr sz="1400" u="sng"/>
          </a:p>
        </p:txBody>
      </p:sp>
      <p:sp>
        <p:nvSpPr>
          <p:cNvPr id="774" name="Google Shape;774;p88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References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75" name="Google Shape;775;p88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89"/>
          <p:cNvGrpSpPr/>
          <p:nvPr/>
        </p:nvGrpSpPr>
        <p:grpSpPr>
          <a:xfrm>
            <a:off x="6433193" y="1069351"/>
            <a:ext cx="1864833" cy="1637043"/>
            <a:chOff x="1054812" y="1029590"/>
            <a:chExt cx="3436214" cy="3912627"/>
          </a:xfrm>
        </p:grpSpPr>
        <p:sp>
          <p:nvSpPr>
            <p:cNvPr id="781" name="Google Shape;781;p89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9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89"/>
          <p:cNvSpPr txBox="1"/>
          <p:nvPr/>
        </p:nvSpPr>
        <p:spPr>
          <a:xfrm>
            <a:off x="6782232" y="16329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84" name="Google Shape;784;p89"/>
          <p:cNvSpPr txBox="1"/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85" name="Google Shape;785;p89"/>
          <p:cNvSpPr txBox="1"/>
          <p:nvPr>
            <p:ph idx="1" type="subTitle"/>
          </p:nvPr>
        </p:nvSpPr>
        <p:spPr>
          <a:xfrm>
            <a:off x="1206525" y="2291625"/>
            <a:ext cx="3657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Do you have any questions?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trannamtrung1st@gmail.com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(</a:t>
            </a:r>
            <a:r>
              <a:rPr lang="en" sz="1100"/>
              <a:t>+84)76 544 1077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https://www.linkedin.com/in/trung-tran99/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786" name="Google Shape;786;p89"/>
          <p:cNvSpPr txBox="1"/>
          <p:nvPr/>
        </p:nvSpPr>
        <p:spPr>
          <a:xfrm>
            <a:off x="5072775" y="4170950"/>
            <a:ext cx="32601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Please keep this slide for attribution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87" name="Google Shape;787;p89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788" name="Google Shape;788;p89"/>
          <p:cNvGrpSpPr/>
          <p:nvPr/>
        </p:nvGrpSpPr>
        <p:grpSpPr>
          <a:xfrm>
            <a:off x="1890752" y="3590135"/>
            <a:ext cx="276012" cy="275991"/>
            <a:chOff x="3368074" y="3882537"/>
            <a:chExt cx="215298" cy="215298"/>
          </a:xfrm>
        </p:grpSpPr>
        <p:sp>
          <p:nvSpPr>
            <p:cNvPr id="789" name="Google Shape;789;p8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89"/>
          <p:cNvGrpSpPr/>
          <p:nvPr/>
        </p:nvGrpSpPr>
        <p:grpSpPr>
          <a:xfrm>
            <a:off x="2756784" y="3608843"/>
            <a:ext cx="266790" cy="238574"/>
            <a:chOff x="3824739" y="3890112"/>
            <a:chExt cx="208105" cy="186110"/>
          </a:xfrm>
        </p:grpSpPr>
        <p:sp>
          <p:nvSpPr>
            <p:cNvPr id="793" name="Google Shape;793;p8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89"/>
          <p:cNvSpPr/>
          <p:nvPr/>
        </p:nvSpPr>
        <p:spPr>
          <a:xfrm>
            <a:off x="3620667" y="3609082"/>
            <a:ext cx="291511" cy="238097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9"/>
          <p:cNvSpPr txBox="1"/>
          <p:nvPr/>
        </p:nvSpPr>
        <p:spPr>
          <a:xfrm>
            <a:off x="5329650" y="22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Relational database &amp; transactions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 is a single unit of logic or work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ACID: atomic, consistent, isolated, and durable</a:t>
            </a:r>
            <a:endParaRPr sz="1600"/>
          </a:p>
        </p:txBody>
      </p:sp>
      <p:sp>
        <p:nvSpPr>
          <p:cNvPr id="287" name="Google Shape;287;p31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720000" y="1357275"/>
            <a:ext cx="77040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Transaction in a distributed system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Atomicity:</a:t>
            </a:r>
            <a:r>
              <a:rPr lang="en" sz="1600"/>
              <a:t> a single unit with set of operations that must all occur or none occur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Consistency:</a:t>
            </a:r>
            <a:r>
              <a:rPr lang="en" sz="1600"/>
              <a:t> data should only move from one state to another expected valid state in all participants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Isolation:</a:t>
            </a:r>
            <a:r>
              <a:rPr lang="en" sz="1600"/>
              <a:t> ensures that concurrent transactions result in the same outcome when running sequentially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Durability:</a:t>
            </a:r>
            <a:r>
              <a:rPr lang="en" sz="1600"/>
              <a:t> makes the commit status of transactions persistent and be able to bear with failure related to system or power outage</a:t>
            </a:r>
            <a:endParaRPr sz="1600"/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720000" y="1357275"/>
            <a:ext cx="17358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Sample order processing system</a:t>
            </a:r>
            <a:endParaRPr sz="1600"/>
          </a:p>
        </p:txBody>
      </p:sp>
      <p:sp>
        <p:nvSpPr>
          <p:cNvPr id="300" name="Google Shape;300;p33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1. Context &amp; problems</a:t>
            </a: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735" y="1184224"/>
            <a:ext cx="5880275" cy="33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